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Nunito SemiBold"/>
      <p:regular r:id="rId11"/>
      <p:bold r:id="rId12"/>
      <p:italic r:id="rId13"/>
      <p:boldItalic r:id="rId14"/>
    </p:embeddedFont>
    <p:embeddedFont>
      <p:font typeface="Raleway SemiBold"/>
      <p:regular r:id="rId15"/>
      <p:bold r:id="rId16"/>
      <p:italic r:id="rId17"/>
      <p:boldItalic r:id="rId18"/>
    </p:embeddedFont>
    <p:embeddedFont>
      <p:font typeface="Nunito"/>
      <p:regular r:id="rId19"/>
      <p:bold r:id="rId20"/>
      <p:italic r:id="rId21"/>
      <p:boldItalic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Poppins Medium"/>
      <p:regular r:id="rId27"/>
      <p:bold r:id="rId28"/>
      <p:italic r:id="rId29"/>
      <p:boldItalic r:id="rId30"/>
    </p:embeddedFont>
    <p:embeddedFont>
      <p:font typeface="Nunito ExtraBold"/>
      <p:bold r:id="rId31"/>
      <p:boldItalic r:id="rId32"/>
    </p:embeddedFont>
    <p:embeddedFont>
      <p:font typeface="Poppins SemiBol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PoppinsMedium-bold.fntdata"/><Relationship Id="rId27" Type="http://schemas.openxmlformats.org/officeDocument/2006/relationships/font" Target="fonts/Poppins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ExtraBold-bold.fntdata"/><Relationship Id="rId30" Type="http://schemas.openxmlformats.org/officeDocument/2006/relationships/font" Target="fonts/PoppinsMedium-boldItalic.fntdata"/><Relationship Id="rId11" Type="http://schemas.openxmlformats.org/officeDocument/2006/relationships/font" Target="fonts/NunitoSemiBold-regular.fntdata"/><Relationship Id="rId33" Type="http://schemas.openxmlformats.org/officeDocument/2006/relationships/font" Target="fonts/PoppinsSemiBold-regular.fntdata"/><Relationship Id="rId10" Type="http://schemas.openxmlformats.org/officeDocument/2006/relationships/slide" Target="slides/slide4.xml"/><Relationship Id="rId32" Type="http://schemas.openxmlformats.org/officeDocument/2006/relationships/font" Target="fonts/NunitoExtraBold-boldItalic.fntdata"/><Relationship Id="rId13" Type="http://schemas.openxmlformats.org/officeDocument/2006/relationships/font" Target="fonts/NunitoSemiBold-italic.fntdata"/><Relationship Id="rId35" Type="http://schemas.openxmlformats.org/officeDocument/2006/relationships/font" Target="fonts/PoppinsSemiBold-italic.fntdata"/><Relationship Id="rId12" Type="http://schemas.openxmlformats.org/officeDocument/2006/relationships/font" Target="fonts/NunitoSemiBold-bold.fntdata"/><Relationship Id="rId34" Type="http://schemas.openxmlformats.org/officeDocument/2006/relationships/font" Target="fonts/PoppinsSemiBold-bold.fntdata"/><Relationship Id="rId15" Type="http://schemas.openxmlformats.org/officeDocument/2006/relationships/font" Target="fonts/RalewaySemiBold-regular.fntdata"/><Relationship Id="rId14" Type="http://schemas.openxmlformats.org/officeDocument/2006/relationships/font" Target="fonts/NunitoSemiBold-boldItalic.fntdata"/><Relationship Id="rId36" Type="http://schemas.openxmlformats.org/officeDocument/2006/relationships/font" Target="fonts/PoppinsSemiBold-boldItalic.fntdata"/><Relationship Id="rId17" Type="http://schemas.openxmlformats.org/officeDocument/2006/relationships/font" Target="fonts/RalewaySemiBold-italic.fntdata"/><Relationship Id="rId16" Type="http://schemas.openxmlformats.org/officeDocument/2006/relationships/font" Target="fonts/RalewaySemiBold-bold.fntdata"/><Relationship Id="rId19" Type="http://schemas.openxmlformats.org/officeDocument/2006/relationships/font" Target="fonts/Nunito-regular.fntdata"/><Relationship Id="rId18" Type="http://schemas.openxmlformats.org/officeDocument/2006/relationships/font" Target="fonts/Raleway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folders/17hePFNaU5YGOzUa7nQhAtlznCfIb7qRW?usp=sharin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db9705a99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3db9705a99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a188d6efb_12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20a188d6efb_12_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latin typeface="Nunito"/>
                <a:ea typeface="Nunito"/>
                <a:cs typeface="Nunito"/>
                <a:sym typeface="Nunito"/>
              </a:rPr>
              <a:t>Need more assets for emailing or sharing with clients? </a:t>
            </a:r>
            <a:r>
              <a:rPr i="1" lang="en" sz="14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2"/>
              </a:rPr>
              <a:t>View the drive here for a collection of GIFs and videos</a:t>
            </a:r>
            <a:r>
              <a:rPr i="1" lang="en" sz="1400">
                <a:latin typeface="Nunito"/>
                <a:ea typeface="Nunito"/>
                <a:cs typeface="Nunito"/>
                <a:sym typeface="Nunito"/>
              </a:rPr>
              <a:t>. </a:t>
            </a:r>
            <a:endParaRPr i="1" sz="1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g20a188d6efb_12_9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26d110c9b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2426d110c9b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g2426d110c9b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c2c8a2276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7c2c8a2276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8" name="Google Shape;168;g27c2c8a2276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63475" y="1350200"/>
            <a:ext cx="5066700" cy="2540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Image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5"/>
          <p:cNvSpPr/>
          <p:nvPr>
            <p:ph idx="2" type="pic"/>
          </p:nvPr>
        </p:nvSpPr>
        <p:spPr>
          <a:xfrm>
            <a:off x="5387475" y="0"/>
            <a:ext cx="3756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_AND_BODY 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47663" y="-20643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43"/>
              </a:buClr>
              <a:buSzPts val="600"/>
              <a:buFont typeface="Nunito"/>
              <a:buNone/>
              <a:defRPr sz="800" cap="none">
                <a:solidFill>
                  <a:srgbClr val="2D2E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66"/>
              </a:buClr>
              <a:buSzPts val="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66"/>
              </a:buClr>
              <a:buSzPts val="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66"/>
              </a:buClr>
              <a:buSzPts val="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66"/>
              </a:buClr>
              <a:buSzPts val="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66"/>
              </a:buClr>
              <a:buSzPts val="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66"/>
              </a:buClr>
              <a:buSzPts val="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66"/>
              </a:buClr>
              <a:buSzPts val="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66"/>
              </a:buClr>
              <a:buSzPts val="5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4747005" y="845603"/>
            <a:ext cx="3801682" cy="218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43"/>
              </a:buClr>
              <a:buSzPts val="5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2D2E43"/>
              </a:buClr>
              <a:buSzPts val="5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43"/>
              </a:buClr>
              <a:buSzPts val="5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43"/>
              </a:buClr>
              <a:buSzPts val="5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43"/>
              </a:buClr>
              <a:buSzPts val="5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43"/>
              </a:buClr>
              <a:buSzPts val="5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43"/>
              </a:buClr>
              <a:buSzPts val="5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2" type="body"/>
          </p:nvPr>
        </p:nvSpPr>
        <p:spPr>
          <a:xfrm>
            <a:off x="695325" y="785813"/>
            <a:ext cx="3729540" cy="348615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7611B6"/>
              </a:buClr>
              <a:buSzPts val="800"/>
              <a:buFont typeface="Nunito SemiBold"/>
              <a:buNone/>
              <a:defRPr sz="1000" cap="none">
                <a:solidFill>
                  <a:srgbClr val="7611B6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Nunito SemiBold"/>
              <a:buNone/>
              <a:defRPr sz="900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Nunito"/>
              <a:buNone/>
              <a:defRPr sz="800">
                <a:solidFill>
                  <a:srgbClr val="000000"/>
                </a:solidFill>
              </a:defRPr>
            </a:lvl3pPr>
            <a:lvl4pPr indent="-27305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Nunito"/>
              <a:buChar char="•"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Nunito"/>
              <a:buNone/>
              <a:defRPr sz="800">
                <a:latin typeface="Nunito"/>
                <a:ea typeface="Nunito"/>
                <a:cs typeface="Nunito"/>
                <a:sym typeface="Nunito"/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43"/>
              </a:buClr>
              <a:buSzPts val="5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43"/>
              </a:buClr>
              <a:buSzPts val="5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43"/>
              </a:buClr>
              <a:buSzPts val="5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43"/>
              </a:buClr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9" name="Google Shape;6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" name="Google Shape;95;p21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7" name="Google Shape;97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2" name="Google Shape;102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7" name="Google Shape;107;p2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8" name="Google Shape;108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7" name="Google Shape;117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2" name="Google Shape;122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8" name="Google Shape;128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bg>
      <p:bgPr>
        <a:solidFill>
          <a:srgbClr val="F8F5EB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311700" y="375261"/>
            <a:ext cx="8520525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71C"/>
              </a:buClr>
              <a:buSzPts val="3600"/>
              <a:buNone/>
              <a:defRPr b="1" sz="2900">
                <a:solidFill>
                  <a:srgbClr val="8BCDCD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311700" y="1687902"/>
            <a:ext cx="8520525" cy="26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8518950" y="4760775"/>
            <a:ext cx="352575" cy="3138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indent="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indent="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indent="0" lvl="5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indent="0" lvl="6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indent="0" lvl="7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indent="0" lvl="8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7"/>
          <p:cNvSpPr txBox="1"/>
          <p:nvPr/>
        </p:nvSpPr>
        <p:spPr>
          <a:xfrm>
            <a:off x="1021875" y="4679600"/>
            <a:ext cx="3494925" cy="357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CONFIDENTIAL: DO NOT REDISTRIBUTE</a:t>
            </a:r>
            <a:endParaRPr b="0" i="0" sz="11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2">
    <p:bg>
      <p:bgPr>
        <a:solidFill>
          <a:srgbClr val="F8F5EB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311700" y="375261"/>
            <a:ext cx="8520525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71C"/>
              </a:buClr>
              <a:buSzPts val="3600"/>
              <a:buNone/>
              <a:defRPr b="1" sz="2900">
                <a:solidFill>
                  <a:srgbClr val="8BCDCD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311700" y="1687902"/>
            <a:ext cx="8520525" cy="26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18950" y="4760775"/>
            <a:ext cx="352575" cy="3138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indent="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indent="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indent="0" lvl="5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indent="0" lvl="6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indent="0" lvl="7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indent="0" lvl="8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/>
        </p:nvSpPr>
        <p:spPr>
          <a:xfrm>
            <a:off x="1021875" y="4679600"/>
            <a:ext cx="3494925" cy="357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CONFIDENTIAL: DO NOT REDISTRIBUTE</a:t>
            </a:r>
            <a:endParaRPr b="0" i="0" sz="11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115881" y="4733928"/>
            <a:ext cx="887193" cy="3193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/>
        </p:nvSpPr>
        <p:spPr>
          <a:xfrm>
            <a:off x="3640250" y="1945400"/>
            <a:ext cx="311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25" y="185400"/>
            <a:ext cx="962351" cy="3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/>
        </p:nvSpPr>
        <p:spPr>
          <a:xfrm>
            <a:off x="190200" y="1945400"/>
            <a:ext cx="43818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=</a:t>
            </a:r>
            <a:endParaRPr sz="2500">
              <a:solidFill>
                <a:schemeClr val="lt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/>
        </p:nvSpPr>
        <p:spPr>
          <a:xfrm>
            <a:off x="215500" y="150050"/>
            <a:ext cx="8560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</a:pPr>
            <a:r>
              <a:rPr b="1" lang="en" sz="1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Quickly unleash WebAR’s full potential with New GenAI Modules</a:t>
            </a:r>
            <a:endParaRPr b="1" i="0" sz="19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215500" y="870900"/>
            <a:ext cx="8158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Generative AI (GenAI) Modules for 8th Wall allow developers, brands, and agencies to quickly connect to powerful tools like Inworld AI and OpenAI with no server setup required.  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282550" y="1665213"/>
            <a:ext cx="45801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•"/>
            </a:pPr>
            <a:r>
              <a:rPr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Inworld AI Integration Module: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Seamlessly add emotionally intelligent, lifelike characters to WebAR experiences that adapt, engage, and provide context-aware responses. </a:t>
            </a:r>
            <a:b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•"/>
            </a:pPr>
            <a:r>
              <a:rPr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8th Wall Integration Module for OpenAI: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Give end-users more control with rich, interactive WebAR experiences built on DALL-E and   ChatGPT.</a:t>
            </a:r>
            <a:b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•"/>
            </a:pPr>
            <a:r>
              <a:rPr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Hassle-Free Setup: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Just add either GenAI Module to your project, plug in your API key and you're all set. No server setup or token management needed!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 b="0" l="45945" r="0" t="0"/>
          <a:stretch/>
        </p:blipFill>
        <p:spPr>
          <a:xfrm>
            <a:off x="4986175" y="1502088"/>
            <a:ext cx="3387825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215500" y="150050"/>
            <a:ext cx="8560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</a:pPr>
            <a:r>
              <a:rPr b="1" lang="en" sz="1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Ideas for building with GenAI and 8th Wall - Inworld AI</a:t>
            </a:r>
            <a:endParaRPr b="1" i="0" sz="19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215500" y="870900"/>
            <a:ext cx="8158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Want help getting started building with GenAI and 8th Wall? Below see sample use cases and recipes for building 8th Wall experiences with Inworld AI. 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202200" y="1402850"/>
            <a:ext cx="87396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b="1"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Image Targets + Inworld AI: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Use Image targets to launch a character experience. This could be on the pack of packaging, in an inline advertisement, on a billboard, or even from a holiday card.  </a:t>
            </a:r>
            <a:b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b="1"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Sky Effects + World Tracking + Inworld AI: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Have characters appear in the sky and land in front of the user and natural engage with the world around them. At a sporting event, have a mascot jump over the endzone or for a holiday promotion have Santa fly down from the sky.</a:t>
            </a:r>
            <a:b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b="1"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Lightship Maps + Lightship VPS + Inworld AI: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Position characters at spots in the real-world and use Lightship VPS to localize and jump-start an experience. Combined these tools could be used for an interactive Tour Guide or educational experience. </a:t>
            </a:r>
            <a:b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b="1"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Inworld AI + ReadyPlayerMe</a:t>
            </a:r>
            <a:r>
              <a:rPr b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Don’t have a mascot or character? Combine Inworld AI with ReadyPlayerMe to create your own unique character for an experience. 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/>
        </p:nvSpPr>
        <p:spPr>
          <a:xfrm>
            <a:off x="215500" y="40800"/>
            <a:ext cx="8560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</a:pPr>
            <a:r>
              <a:rPr b="1" lang="en" sz="1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Ideas for building with GenAI and 8th Wall - Open AI</a:t>
            </a:r>
            <a:endParaRPr b="1" i="0" sz="19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1" name="Google Shape;171;p32"/>
          <p:cNvSpPr txBox="1"/>
          <p:nvPr/>
        </p:nvSpPr>
        <p:spPr>
          <a:xfrm>
            <a:off x="215500" y="811050"/>
            <a:ext cx="8158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Want help getting started building with GenAI and 8th Wall? Below see sample use cases and recipes for building 8th Wall </a:t>
            </a: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experiences</a:t>
            </a: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built on OpenAI tools like DALL-E and ChatGPT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202350" y="1538475"/>
            <a:ext cx="87393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68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Image Targets + DALL·E: 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Let users guide experiences by changing empty space or empty frame with artwork generated in real time. </a:t>
            </a:r>
            <a:b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968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World Tracking + DALL·E: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Create an evolving 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experiences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with by letting users generate textures with 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DALL·E and overlay them on a 3D object in the scene. </a:t>
            </a:r>
            <a:b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968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Face Effects + DALL·E: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Let users harness DALL·E to create personalized one-of-a- kind face filters based on their input.  </a:t>
            </a:r>
            <a:b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968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Lightship VPS + </a:t>
            </a:r>
            <a:r>
              <a:rPr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DALL·E: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Use DALL·E to generate a texture and use Lightship VPS to tie the texture to the physical world with centimeter-level accuracy. </a:t>
            </a:r>
            <a:b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968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i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ChatGPT to support development: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Give ChatGPT the parameters or your basic project and ask it to generate code that can be applied to your a-frame or three.js project. 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